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22"/>
  </p:notesMasterIdLst>
  <p:sldIdLst>
    <p:sldId id="306" r:id="rId5"/>
    <p:sldId id="327" r:id="rId6"/>
    <p:sldId id="323" r:id="rId7"/>
    <p:sldId id="332" r:id="rId8"/>
    <p:sldId id="326" r:id="rId9"/>
    <p:sldId id="338" r:id="rId10"/>
    <p:sldId id="340" r:id="rId11"/>
    <p:sldId id="341" r:id="rId12"/>
    <p:sldId id="342" r:id="rId13"/>
    <p:sldId id="344" r:id="rId14"/>
    <p:sldId id="343" r:id="rId15"/>
    <p:sldId id="346" r:id="rId16"/>
    <p:sldId id="345" r:id="rId17"/>
    <p:sldId id="347" r:id="rId18"/>
    <p:sldId id="348" r:id="rId19"/>
    <p:sldId id="349" r:id="rId20"/>
    <p:sldId id="320" r:id="rId21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7F"/>
    <a:srgbClr val="FF997F"/>
    <a:srgbClr val="B2FF99"/>
    <a:srgbClr val="522D80"/>
    <a:srgbClr val="CC99FF"/>
    <a:srgbClr val="F16122"/>
    <a:srgbClr val="FFFFFF"/>
    <a:srgbClr val="747474"/>
    <a:srgbClr val="00000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29A8D4-EBD6-4B24-A443-33FDA29B5F74}" v="73" dt="2023-09-20T13:37:38.9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abs/10.1126/scirobotics.abm6074" TargetMode="External"/><Relationship Id="rId2" Type="http://schemas.openxmlformats.org/officeDocument/2006/relationships/hyperlink" Target="http://robotics.stanford.edu/~ang/papers/icraoss09-RO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390/robotics12030077" TargetMode="External"/><Relationship Id="rId4" Type="http://schemas.openxmlformats.org/officeDocument/2006/relationships/hyperlink" Target="https://proceedings.mlr.press/v123/o-kelly20a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f1tenth.readthedocs.io/en/stable/going_forward/simulator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12" Type="http://schemas.openxmlformats.org/officeDocument/2006/relationships/hyperlink" Target="https://youtu.be/YIZz_8rLgZQ?feature=shared" TargetMode="External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youtu.be/PLW1-sYW6Hw?feature=shared" TargetMode="External"/><Relationship Id="rId5" Type="http://schemas.openxmlformats.org/officeDocument/2006/relationships/image" Target="../media/image18.png"/><Relationship Id="rId10" Type="http://schemas.openxmlformats.org/officeDocument/2006/relationships/hyperlink" Target="https://youtu.be/t0CgNR_LgrQ?feature=shared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Simulation Setup for Scaled Autonomous Vehicles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F1TENTH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7" name="Picture 16" descr="A video game of a race car&#10;&#10;Description automatically generated">
            <a:extLst>
              <a:ext uri="{FF2B5EF4-FFF2-40B4-BE49-F238E27FC236}">
                <a16:creationId xmlns:a16="http://schemas.microsoft.com/office/drawing/2014/main" id="{AC49D24C-4DD8-8C40-6E01-799BCECC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2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F1TENTH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9" name="Picture 18" descr="A video game of a race car&#10;&#10;Description automatically generated">
            <a:extLst>
              <a:ext uri="{FF2B5EF4-FFF2-40B4-BE49-F238E27FC236}">
                <a16:creationId xmlns:a16="http://schemas.microsoft.com/office/drawing/2014/main" id="{1464AC1E-0958-A772-C6F1-266F7DE9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F1TENTH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412683F-528D-5EAB-6259-DF78BA2F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1999" y="1571625"/>
            <a:ext cx="8128000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2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F1TENTH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2412683F-528D-5EAB-6259-DF78BA2F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0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F1TENTH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5" name="Picture 24" descr="A blue toy car with wheels&#10;&#10;Description automatically generated">
            <a:extLst>
              <a:ext uri="{FF2B5EF4-FFF2-40B4-BE49-F238E27FC236}">
                <a16:creationId xmlns:a16="http://schemas.microsoft.com/office/drawing/2014/main" id="{C1704F69-0D15-9293-479B-C71BB1ED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F1TENTH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A video game of a race car simulator&#10;&#10;Description automatically generated">
            <a:extLst>
              <a:ext uri="{FF2B5EF4-FFF2-40B4-BE49-F238E27FC236}">
                <a16:creationId xmlns:a16="http://schemas.microsoft.com/office/drawing/2014/main" id="{A2AE8690-1652-2319-C2FF-8086B42F3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5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F1TENTH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AF8EF-AE27-96AF-40BA-51F758AE56CF}"/>
              </a:ext>
            </a:extLst>
          </p:cNvPr>
          <p:cNvSpPr txBox="1"/>
          <p:nvPr/>
        </p:nvSpPr>
        <p:spPr>
          <a:xfrm>
            <a:off x="3647872" y="3242115"/>
            <a:ext cx="489625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900" dirty="0">
                <a:solidFill>
                  <a:schemeClr val="bg1">
                    <a:lumMod val="50000"/>
                  </a:schemeClr>
                </a:solidFill>
              </a:rPr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395405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2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3"/>
              </a:rPr>
              <a:t>https://www.science.org/doi/abs/10.1126/</a:t>
            </a:r>
            <a:r>
              <a:rPr lang="en-US" sz="1800" b="0" i="0" u="none" strike="noStrike" baseline="0" dirty="0">
                <a:hlinkClick r:id="rId3"/>
              </a:rPr>
              <a:t>scirobotics.abm6074</a:t>
            </a:r>
            <a:r>
              <a:rPr lang="en-US" sz="1800" b="0" i="0" u="none" strike="noStrike" baseline="0" dirty="0"/>
              <a:t> </a:t>
            </a:r>
          </a:p>
          <a:p>
            <a:pPr algn="l">
              <a:buFont typeface="+mj-lt"/>
              <a:buAutoNum type="arabicPeriod"/>
            </a:pPr>
            <a:r>
              <a:rPr lang="en-IN" dirty="0"/>
              <a:t>M. O'Kelly, H. Zheng, D. Karthik and R. </a:t>
            </a:r>
            <a:r>
              <a:rPr lang="en-IN" dirty="0" err="1"/>
              <a:t>Mangharam</a:t>
            </a:r>
            <a:r>
              <a:rPr lang="en-IN" dirty="0"/>
              <a:t>, “F1TENTH: An Open-source Evaluation Environment for Continuous Control and Reinforcement Learning,” Proceedings of Machine Learning Research, H.J. Escalante R. Hadsell (eds.), Proceedings of the </a:t>
            </a:r>
            <a:r>
              <a:rPr lang="en-IN" dirty="0" err="1"/>
              <a:t>NeurIPS</a:t>
            </a:r>
            <a:r>
              <a:rPr lang="en-IN" dirty="0"/>
              <a:t> 2019 Competition and Demonstration Track, PMLR, vol. 123, pp. 77-89, December 2020. [Online]. Available: </a:t>
            </a:r>
            <a:r>
              <a:rPr lang="en-IN" dirty="0">
                <a:hlinkClick r:id="rId4"/>
              </a:rPr>
              <a:t>https://proceedings.mlr.press/v123/o-kelly20a.html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5"/>
              </a:rPr>
              <a:t>https://doi.org/10.3390/robotics12030077</a:t>
            </a:r>
            <a:endParaRPr lang="en-IN" dirty="0"/>
          </a:p>
          <a:p>
            <a:pPr algn="l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Official F1TENTH Simulator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  <a:hlinkClick r:id="rId2"/>
              </a:rPr>
              <a:t>Open source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Simple &amp; intuitive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Uses same stack as real vehicle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2D simplistic simulation (</a:t>
            </a:r>
            <a:r>
              <a:rPr lang="en-US" dirty="0" err="1">
                <a:latin typeface="Arial" panose="020B0604020202020204" pitchFamily="34" charset="0"/>
              </a:rPr>
              <a:t>RViz</a:t>
            </a:r>
            <a:r>
              <a:rPr lang="en-US" dirty="0"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vertical/roll/pitch dynamics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2D environment representation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 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Inaccuracies (e.g., 360° LIDAR simulation - real is 270°)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881153"/>
              </p:ext>
            </p:extLst>
          </p:nvPr>
        </p:nvGraphicFramePr>
        <p:xfrm>
          <a:off x="629179" y="5531014"/>
          <a:ext cx="7287885" cy="7640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720227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4693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75573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875212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6650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462853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46285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092330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(single track dynamics)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RViz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Single-track dynamics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 LIDAR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</a:t>
                      </a:r>
                      <a:r>
                        <a:rPr lang="en-US" sz="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Autoware</a:t>
                      </a: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UPenn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understanding, course, competition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614811" y="6041855"/>
            <a:ext cx="1211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F1TENTH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186291-EFDF-F2A4-A0BF-A38CC8A3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20" y="1571625"/>
            <a:ext cx="4114800" cy="32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1TENTH">
            <a:extLst>
              <a:ext uri="{FF2B5EF4-FFF2-40B4-BE49-F238E27FC236}">
                <a16:creationId xmlns:a16="http://schemas.microsoft.com/office/drawing/2014/main" id="{9733F03A-2190-91B1-607B-BF676117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11" y="5050433"/>
            <a:ext cx="1211535" cy="121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cing the F1/10 Simulator. We'll help you get there faster | by Joe  Auckley | Adventures in Autonomous Vehicles | Medium">
            <a:extLst>
              <a:ext uri="{FF2B5EF4-FFF2-40B4-BE49-F238E27FC236}">
                <a16:creationId xmlns:a16="http://schemas.microsoft.com/office/drawing/2014/main" id="{A9E67877-5E61-0047-3434-006AF4EE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320"/>
          <a:stretch/>
        </p:blipFill>
        <p:spPr bwMode="auto">
          <a:xfrm>
            <a:off x="9083146" y="1258350"/>
            <a:ext cx="2743200" cy="236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ntroducing the F1/10 Simulator. We'll help you get there faster | by Joe  Auckley | Adventures in Autonomous Vehicles | Medium">
            <a:extLst>
              <a:ext uri="{FF2B5EF4-FFF2-40B4-BE49-F238E27FC236}">
                <a16:creationId xmlns:a16="http://schemas.microsoft.com/office/drawing/2014/main" id="{DD7F183F-BB92-BBC0-B975-047D80D40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5"/>
          <a:stretch/>
        </p:blipFill>
        <p:spPr bwMode="auto">
          <a:xfrm>
            <a:off x="9083147" y="3696118"/>
            <a:ext cx="2743200" cy="23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2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323B-6CFB-73FE-2833-63B4DB67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Official F1TENTH Simulator - Setup &amp;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FF355-D20B-B2DA-47C6-C3989BAC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E6BF2-74DE-F337-FDFC-5F6A5B07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4" name="f1tenth_sim">
            <a:hlinkClick r:id="" action="ppaction://media"/>
            <a:extLst>
              <a:ext uri="{FF2B5EF4-FFF2-40B4-BE49-F238E27FC236}">
                <a16:creationId xmlns:a16="http://schemas.microsoft.com/office/drawing/2014/main" id="{6CE340DA-84F7-C8D3-C00E-3E80A55A5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9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9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Photorealistic graphics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Realistic physics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Extended API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On/off road AVs across scales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Moderate compute requirements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development team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68235"/>
              </p:ext>
            </p:extLst>
          </p:nvPr>
        </p:nvGraphicFramePr>
        <p:xfrm>
          <a:off x="468006" y="5556875"/>
          <a:ext cx="11454019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026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499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61481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2094689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20790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51827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4751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27444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2744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716763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car model for lateral, longitudinal, vertical and RPY dynamics with tire-terrain interaction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IPS, IMU, Encoders Steering Feedback, Throttle Feedback,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C++, MATLAB, Simulink, Webapp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CU-ICAR, NTU,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088444" y="5061939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242" name="Picture 2" descr="AutoDRIVE Simulator">
            <a:extLst>
              <a:ext uri="{FF2B5EF4-FFF2-40B4-BE49-F238E27FC236}">
                <a16:creationId xmlns:a16="http://schemas.microsoft.com/office/drawing/2014/main" id="{630F05DA-A4FF-744B-698A-2BE5D671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21" y="1467132"/>
            <a:ext cx="3931920" cy="22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578F6E-751B-A173-4FCF-314BC610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05" y="1464136"/>
            <a:ext cx="3931920" cy="2202557"/>
          </a:xfrm>
          <a:prstGeom prst="rect">
            <a:avLst/>
          </a:prstGeom>
        </p:spPr>
      </p:pic>
      <p:pic>
        <p:nvPicPr>
          <p:cNvPr id="12" name="Picture 11" descr="A black and red vehicle with wheels&#10;&#10;Description automatically generated">
            <a:extLst>
              <a:ext uri="{FF2B5EF4-FFF2-40B4-BE49-F238E27FC236}">
                <a16:creationId xmlns:a16="http://schemas.microsoft.com/office/drawing/2014/main" id="{0C6F6A26-2F3C-4C23-3695-C8FB042A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428" y="3721725"/>
            <a:ext cx="2932597" cy="13716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B1FFBA6-2886-CE46-3918-3BBA9134E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r="7025" b="37526"/>
          <a:stretch/>
        </p:blipFill>
        <p:spPr bwMode="auto">
          <a:xfrm>
            <a:off x="5532991" y="3715653"/>
            <a:ext cx="33546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DC02EF2-54E3-4537-0C33-9878D8C2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1" y="3727797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Digital Twin Capabilities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7" name="Picture 16" descr="A black robot on a green surface&#10;&#10;Description automatically generated">
            <a:extLst>
              <a:ext uri="{FF2B5EF4-FFF2-40B4-BE49-F238E27FC236}">
                <a16:creationId xmlns:a16="http://schemas.microsoft.com/office/drawing/2014/main" id="{320AA6A2-8F8A-BE1B-B190-1B166F1C2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r="5000"/>
          <a:stretch/>
        </p:blipFill>
        <p:spPr>
          <a:xfrm>
            <a:off x="123162" y="1828800"/>
            <a:ext cx="2926080" cy="1828800"/>
          </a:xfrm>
          <a:prstGeom prst="rect">
            <a:avLst/>
          </a:prstGeom>
        </p:spPr>
      </p:pic>
      <p:pic>
        <p:nvPicPr>
          <p:cNvPr id="19" name="Picture 18" descr="A video game of a race car&#10;&#10;Description automatically generated">
            <a:extLst>
              <a:ext uri="{FF2B5EF4-FFF2-40B4-BE49-F238E27FC236}">
                <a16:creationId xmlns:a16="http://schemas.microsoft.com/office/drawing/2014/main" id="{DA19F91B-41ED-C02B-4F8E-F58914DA2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r="5000"/>
          <a:stretch/>
        </p:blipFill>
        <p:spPr>
          <a:xfrm>
            <a:off x="9142758" y="1828800"/>
            <a:ext cx="2926080" cy="1828800"/>
          </a:xfrm>
          <a:prstGeom prst="rect">
            <a:avLst/>
          </a:prstGeom>
        </p:spPr>
      </p:pic>
      <p:pic>
        <p:nvPicPr>
          <p:cNvPr id="21" name="Picture 20" descr="A black robot on a road&#10;&#10;Description automatically generated">
            <a:extLst>
              <a:ext uri="{FF2B5EF4-FFF2-40B4-BE49-F238E27FC236}">
                <a16:creationId xmlns:a16="http://schemas.microsoft.com/office/drawing/2014/main" id="{DD0C9DF3-707F-9764-26F8-4A4530A96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" r="5000"/>
          <a:stretch/>
        </p:blipFill>
        <p:spPr>
          <a:xfrm>
            <a:off x="3129694" y="1828800"/>
            <a:ext cx="2926080" cy="1828800"/>
          </a:xfrm>
          <a:prstGeom prst="rect">
            <a:avLst/>
          </a:prstGeom>
        </p:spPr>
      </p:pic>
      <p:pic>
        <p:nvPicPr>
          <p:cNvPr id="23" name="Picture 22" descr="A toy car on the ground&#10;&#10;Description automatically generated">
            <a:extLst>
              <a:ext uri="{FF2B5EF4-FFF2-40B4-BE49-F238E27FC236}">
                <a16:creationId xmlns:a16="http://schemas.microsoft.com/office/drawing/2014/main" id="{456B6858-6ED2-7BE4-6236-45E5F89EDB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" r="5000"/>
          <a:stretch/>
        </p:blipFill>
        <p:spPr>
          <a:xfrm>
            <a:off x="6136226" y="1828800"/>
            <a:ext cx="2926080" cy="1828800"/>
          </a:xfrm>
          <a:prstGeom prst="rect">
            <a:avLst/>
          </a:prstGeom>
        </p:spPr>
      </p:pic>
      <p:pic>
        <p:nvPicPr>
          <p:cNvPr id="29" name="Picture 28" descr="A orange and black vehicle on a rocky hill&#10;&#10;Description automatically generated">
            <a:extLst>
              <a:ext uri="{FF2B5EF4-FFF2-40B4-BE49-F238E27FC236}">
                <a16:creationId xmlns:a16="http://schemas.microsoft.com/office/drawing/2014/main" id="{5B80CA1A-1EDF-7CA3-B1CA-A01751A1C0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33" b="8333"/>
          <a:stretch/>
        </p:blipFill>
        <p:spPr>
          <a:xfrm>
            <a:off x="6136226" y="3980793"/>
            <a:ext cx="2926080" cy="1828800"/>
          </a:xfrm>
          <a:prstGeom prst="rect">
            <a:avLst/>
          </a:prstGeom>
        </p:spPr>
      </p:pic>
      <p:pic>
        <p:nvPicPr>
          <p:cNvPr id="31" name="Picture 30" descr="A orange vehicle on a rocky hill&#10;&#10;Description automatically generated">
            <a:extLst>
              <a:ext uri="{FF2B5EF4-FFF2-40B4-BE49-F238E27FC236}">
                <a16:creationId xmlns:a16="http://schemas.microsoft.com/office/drawing/2014/main" id="{6A66E2A8-57DB-EB3F-514D-2A988442D1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" r="5000"/>
          <a:stretch/>
        </p:blipFill>
        <p:spPr>
          <a:xfrm>
            <a:off x="9142758" y="3980793"/>
            <a:ext cx="2926080" cy="1828800"/>
          </a:xfrm>
          <a:prstGeom prst="rect">
            <a:avLst/>
          </a:prstGeom>
        </p:spPr>
      </p:pic>
      <p:pic>
        <p:nvPicPr>
          <p:cNvPr id="34" name="Picture 33" descr="A car on the road&#10;&#10;Description automatically generated">
            <a:extLst>
              <a:ext uri="{FF2B5EF4-FFF2-40B4-BE49-F238E27FC236}">
                <a16:creationId xmlns:a16="http://schemas.microsoft.com/office/drawing/2014/main" id="{7778A2E1-78D2-AD0C-56FF-D05FE82D4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" r="5000"/>
          <a:stretch/>
        </p:blipFill>
        <p:spPr>
          <a:xfrm>
            <a:off x="3129694" y="3980793"/>
            <a:ext cx="2926080" cy="1828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831ADE-3136-ECDB-A3D7-009A79B76318}"/>
              </a:ext>
            </a:extLst>
          </p:cNvPr>
          <p:cNvSpPr txBox="1"/>
          <p:nvPr/>
        </p:nvSpPr>
        <p:spPr>
          <a:xfrm>
            <a:off x="1839126" y="3606998"/>
            <a:ext cx="250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0"/>
              </a:rPr>
              <a:t>Nigel (Native Scaled Vehicle)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C3C17D-C665-A5D9-54AD-CCE9D8D76AF5}"/>
              </a:ext>
            </a:extLst>
          </p:cNvPr>
          <p:cNvSpPr txBox="1"/>
          <p:nvPr/>
        </p:nvSpPr>
        <p:spPr>
          <a:xfrm>
            <a:off x="7978025" y="3606998"/>
            <a:ext cx="224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F1TENTH (Scaled Vehicle)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42D08A-B8C5-99D5-F6D2-EED66A70AF88}"/>
              </a:ext>
            </a:extLst>
          </p:cNvPr>
          <p:cNvSpPr txBox="1"/>
          <p:nvPr/>
        </p:nvSpPr>
        <p:spPr>
          <a:xfrm>
            <a:off x="7680284" y="5770661"/>
            <a:ext cx="2844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1"/>
              </a:rPr>
              <a:t>RZR (Off-Road Full Scale Vehicle)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607910-A28F-1784-5A25-C5ED122C7D09}"/>
              </a:ext>
            </a:extLst>
          </p:cNvPr>
          <p:cNvSpPr txBox="1"/>
          <p:nvPr/>
        </p:nvSpPr>
        <p:spPr>
          <a:xfrm>
            <a:off x="1478738" y="5772554"/>
            <a:ext cx="322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hlinkClick r:id="rId12"/>
              </a:rPr>
              <a:t>OpenCAV</a:t>
            </a:r>
            <a:r>
              <a:rPr lang="en-US" sz="1400" dirty="0">
                <a:hlinkClick r:id="rId12"/>
              </a:rPr>
              <a:t> (On-Road Full Scale Vehicle)</a:t>
            </a:r>
            <a:endParaRPr lang="en-US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3100733-761B-DB5B-34D1-FE9255C7B5F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2" t="19547" r="17403" b="8179"/>
          <a:stretch/>
        </p:blipFill>
        <p:spPr bwMode="auto">
          <a:xfrm>
            <a:off x="123162" y="3980793"/>
            <a:ext cx="2926080" cy="1828800"/>
          </a:xfrm>
          <a:prstGeom prst="rect">
            <a:avLst/>
          </a:prstGeom>
          <a:ln w="7620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19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F1TENTH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096ED1-E77A-2B14-0233-CDA8866DE05D}"/>
              </a:ext>
            </a:extLst>
          </p:cNvPr>
          <p:cNvGrpSpPr/>
          <p:nvPr/>
        </p:nvGrpSpPr>
        <p:grpSpPr>
          <a:xfrm>
            <a:off x="4261978" y="1820186"/>
            <a:ext cx="7661312" cy="3146739"/>
            <a:chOff x="4287919" y="1559143"/>
            <a:chExt cx="7661312" cy="314673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515A8E8-2547-333A-E530-36B2F35E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7919" y="1559143"/>
              <a:ext cx="814388" cy="228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C484C26-48AF-C9DC-4E26-B3467F398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2104" y="1559143"/>
              <a:ext cx="1006577" cy="228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FD89E30-D96C-9BA2-8392-5E2FBBF60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7919" y="2247955"/>
              <a:ext cx="2565400" cy="228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179B464-2C59-9DB9-6C66-CE816EFB5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6428" y="2673428"/>
              <a:ext cx="2922104" cy="228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F7B23B3-9CE6-4DD1-4E81-D338C29C0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7919" y="3290365"/>
              <a:ext cx="1194955" cy="4572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99D7315-CB50-343B-4B1E-3BB603F09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7919" y="3885820"/>
              <a:ext cx="2146434" cy="4572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E63A5CC-A765-29FF-A516-6EA6074DC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013" y="4477282"/>
              <a:ext cx="2359325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984486D-C4E4-1A90-DB63-02FDC1ABB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367" y="3247104"/>
              <a:ext cx="1101929" cy="274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9DE54BE-2146-9E47-BA27-DD64E7036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08367" y="3518487"/>
              <a:ext cx="1535137" cy="2743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EC6D097-21F8-17F9-C57F-4FFC1E990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68861" y="3518965"/>
              <a:ext cx="1554480" cy="228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62DD06F-CB57-B8B6-0774-A510E589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68641" y="3935585"/>
              <a:ext cx="1771153" cy="2743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118A776-3F78-3FC9-0378-423AC8286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70903" y="4347448"/>
              <a:ext cx="1248508" cy="228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AFA0A98-CFAD-8113-DD8B-AD9D4C7D1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17511" y="3518487"/>
              <a:ext cx="2331720" cy="228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2DBF030-DF8E-4D5B-A99B-7579F79A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611209" y="3950640"/>
              <a:ext cx="2103120" cy="695520"/>
            </a:xfrm>
            <a:prstGeom prst="rect">
              <a:avLst/>
            </a:prstGeom>
          </p:spPr>
        </p:pic>
      </p:grp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0CEDA9A4-B1BD-CEFD-9D8B-3990B487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Vehicle dynamics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Rigid-body dynamics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Suspension dynamics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Tire dynamics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Actuator dynamics</a:t>
            </a:r>
          </a:p>
        </p:txBody>
      </p:sp>
      <p:pic>
        <p:nvPicPr>
          <p:cNvPr id="105" name="Picture 104" descr="A video game of a race car&#10;&#10;Description automatically generated">
            <a:extLst>
              <a:ext uri="{FF2B5EF4-FFF2-40B4-BE49-F238E27FC236}">
                <a16:creationId xmlns:a16="http://schemas.microsoft.com/office/drawing/2014/main" id="{78CAC66B-A49C-AD6F-A7F2-FEE22918F77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000" r="5000"/>
          <a:stretch/>
        </p:blipFill>
        <p:spPr>
          <a:xfrm>
            <a:off x="7975794" y="1517220"/>
            <a:ext cx="3218948" cy="201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F1TENTH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D4C1DD-7D8A-ECD5-CC6F-416F34F70B84}"/>
              </a:ext>
            </a:extLst>
          </p:cNvPr>
          <p:cNvGrpSpPr/>
          <p:nvPr/>
        </p:nvGrpSpPr>
        <p:grpSpPr>
          <a:xfrm>
            <a:off x="4261168" y="1825318"/>
            <a:ext cx="7664495" cy="3982625"/>
            <a:chOff x="4287109" y="1564275"/>
            <a:chExt cx="7664495" cy="398262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B90A3A6-64EE-1BCC-AF83-924569CC7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8259" y="1564275"/>
              <a:ext cx="676275" cy="2286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1D3B847-CF55-71E8-C47C-22369D42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250" y="1564275"/>
              <a:ext cx="666750" cy="2286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2CAEEB2-3032-5077-2023-FE55B78B0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8259" y="2103929"/>
              <a:ext cx="2566555" cy="4572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DA48C9A-E895-4871-59B8-1B542520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7109" y="2691948"/>
              <a:ext cx="632637" cy="2286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887CF7E-0282-DF4C-1F5C-6BA090ADF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7975" y="2694517"/>
              <a:ext cx="887819" cy="2286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267EA9E-07D8-7156-061B-8924F15A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4023" y="2694517"/>
              <a:ext cx="930349" cy="2286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499BA6B-FCF2-26A5-B2CC-786A72D4A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6428" y="3051367"/>
              <a:ext cx="898451" cy="2286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1250F52-B0EA-E372-4B08-1AEE68318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4151" y="3049217"/>
              <a:ext cx="1052623" cy="2286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8CE383B-A3D3-213B-ABD7-2C520D501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96428" y="3629943"/>
              <a:ext cx="1940768" cy="2286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EBEF89D-740A-A311-FC27-5556FFC6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7109" y="3931771"/>
              <a:ext cx="1977887" cy="2286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B911381-E7D6-9F60-5C85-9069EF687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88314" y="4210149"/>
              <a:ext cx="2688771" cy="2286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4949888-DF31-77B4-F46C-7685B7AE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96428" y="4487374"/>
              <a:ext cx="3030166" cy="2286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B0E3B9A-0D24-BB66-BA8F-E8BCF944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87109" y="4749803"/>
              <a:ext cx="4341264" cy="4572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E304038-95A2-8935-6206-65B65109C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87109" y="5252437"/>
              <a:ext cx="4295775" cy="2286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222C563-26CE-5024-137D-E32747A38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79604" y="3401768"/>
              <a:ext cx="1828253" cy="82296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B542F19-A751-2B96-152B-EB0FC9EC7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249631" y="3401768"/>
              <a:ext cx="2701973" cy="82296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8D5504C-05B9-2E6F-0D38-C007A073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86889" y="4327948"/>
              <a:ext cx="2764715" cy="2743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5A59B61-E6FC-8EDA-32D5-960DC89D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6889" y="4698571"/>
              <a:ext cx="1729409" cy="2286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522478E-3B6E-6EC3-9F24-4A1677100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03029" y="5029122"/>
              <a:ext cx="1530626" cy="2286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BB99C29-9A99-C942-1ABE-D8ECA779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203029" y="5400596"/>
              <a:ext cx="1367186" cy="146304"/>
            </a:xfrm>
            <a:prstGeom prst="rect">
              <a:avLst/>
            </a:prstGeom>
          </p:spPr>
        </p:pic>
      </p:grp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0CEDA9A4-B1BD-CEFD-9D8B-3990B487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Sensor physics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LIDAR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Throttle &amp; steering sensors*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Incremental encoders*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Indoor positioning system*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Inertial measurement unit*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Cameras*</a:t>
            </a:r>
          </a:p>
        </p:txBody>
      </p:sp>
      <p:pic>
        <p:nvPicPr>
          <p:cNvPr id="6" name="Picture 5" descr="A video game of a race car&#10;&#10;Description automatically generated">
            <a:extLst>
              <a:ext uri="{FF2B5EF4-FFF2-40B4-BE49-F238E27FC236}">
                <a16:creationId xmlns:a16="http://schemas.microsoft.com/office/drawing/2014/main" id="{7475585A-B10F-A333-151A-2BA366BEFECC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5000" r="5000"/>
          <a:stretch/>
        </p:blipFill>
        <p:spPr>
          <a:xfrm>
            <a:off x="7975794" y="1517220"/>
            <a:ext cx="3218948" cy="201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0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F1TENTH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CA5454B6-7638-3A26-DDD2-19056A7F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7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 - F1TENTH 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September 20,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F122D77-ACE3-E732-0EB9-CF3D7946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4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74a92416-d9ca-4b07-a40e-6415e67b2c58"/>
    <ds:schemaRef ds:uri="http://purl.org/dc/dcmitype/"/>
    <ds:schemaRef ds:uri="http://schemas.openxmlformats.org/package/2006/metadata/core-properties"/>
    <ds:schemaRef ds:uri="http://purl.org/dc/elements/1.1/"/>
    <ds:schemaRef ds:uri="f41829d9-305b-4af6-8494-753a2a44d29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730</Words>
  <Application>Microsoft Office PowerPoint</Application>
  <PresentationFormat>Widescreen</PresentationFormat>
  <Paragraphs>143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Trebuchet MS</vt:lpstr>
      <vt:lpstr>Wingdings 2</vt:lpstr>
      <vt:lpstr>Wingdings 3</vt:lpstr>
      <vt:lpstr>ARMLab CU-ICAR</vt:lpstr>
      <vt:lpstr>Simulation Setup for Scaled Autonomous Vehicles</vt:lpstr>
      <vt:lpstr>Official F1TENTH Simulator - Introduction</vt:lpstr>
      <vt:lpstr>Official F1TENTH Simulator - Setup &amp; Exploration</vt:lpstr>
      <vt:lpstr>AutoDRIVE Simulator - Introduction</vt:lpstr>
      <vt:lpstr>AutoDRIVE Simulator - Digital Twin Capabilities</vt:lpstr>
      <vt:lpstr>AutoDRIVE Simulator - F1TENTH Simulation</vt:lpstr>
      <vt:lpstr>AutoDRIVE Simulator - F1TENTH Simulation</vt:lpstr>
      <vt:lpstr>AutoDRIVE Simulator - F1TENTH Simulation</vt:lpstr>
      <vt:lpstr>AutoDRIVE Simulator - F1TENTH Simulation</vt:lpstr>
      <vt:lpstr>AutoDRIVE Simulator - F1TENTH Simulation</vt:lpstr>
      <vt:lpstr>AutoDRIVE Simulator - F1TENTH Simulation</vt:lpstr>
      <vt:lpstr>AutoDRIVE Simulator - F1TENTH Simulation</vt:lpstr>
      <vt:lpstr>AutoDRIVE Simulator - F1TENTH Simulation</vt:lpstr>
      <vt:lpstr>AutoDRIVE Simulator - F1TENTH Simulation</vt:lpstr>
      <vt:lpstr>AutoDRIVE Simulator - F1TENTH Simulation</vt:lpstr>
      <vt:lpstr>AutoDRIVE Simulator - F1TENTH Simulation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103</cp:revision>
  <dcterms:created xsi:type="dcterms:W3CDTF">2020-04-29T07:35:04Z</dcterms:created>
  <dcterms:modified xsi:type="dcterms:W3CDTF">2023-09-20T13:38:00Z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